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Microsoft___1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5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2013年9月27日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2013年9月27日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2013年9月27日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2013年9月27日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2013年9月27日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2013年9月27日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2013年9月27日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2013年9月27日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2013年9月27日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2013年9月27日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2013年9月27日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2013年9月27日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16.emf"/><Relationship Id="rId13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4.emf"/><Relationship Id="rId9" Type="http://schemas.openxmlformats.org/officeDocument/2006/relationships/oleObject" Target="../embeddings/Microsoft___1.bin"/><Relationship Id="rId10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慧眼识人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dirty="0" err="1" smtClean="0"/>
              <a:t>weSEE</a:t>
            </a:r>
            <a:endParaRPr kumimoji="1" lang="en-US" altLang="zh-CN" dirty="0" smtClean="0"/>
          </a:p>
          <a:p>
            <a:pPr algn="r"/>
            <a:r>
              <a:rPr kumimoji="1" lang="en-US" altLang="zh-CN" dirty="0" smtClean="0"/>
              <a:t>2013.10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311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结果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7205"/>
            <a:ext cx="3657600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086" y="1647205"/>
            <a:ext cx="3657600" cy="2438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086" y="4194845"/>
            <a:ext cx="3657600" cy="2438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94845"/>
            <a:ext cx="3657600" cy="2438400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 flipH="1">
            <a:off x="4356072" y="1560290"/>
            <a:ext cx="13655" cy="51887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11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训练</a:t>
            </a:r>
            <a:r>
              <a:rPr kumimoji="1" lang="en-US" altLang="zh-CN" dirty="0" smtClean="0"/>
              <a:t>~</a:t>
            </a:r>
            <a:r>
              <a:rPr kumimoji="1" lang="en-US" altLang="zh-CN" dirty="0" smtClean="0"/>
              <a:t>5000</a:t>
            </a:r>
            <a:r>
              <a:rPr kumimoji="1" lang="zh-CN" altLang="en-US" dirty="0" smtClean="0"/>
              <a:t>张，在训练集上测试的成绩为</a:t>
            </a:r>
            <a:r>
              <a:rPr kumimoji="1" lang="en-US" altLang="zh-CN" dirty="0" smtClean="0"/>
              <a:t>0.77</a:t>
            </a:r>
          </a:p>
          <a:p>
            <a:r>
              <a:rPr kumimoji="1" lang="zh-CN" altLang="en-US" dirty="0" smtClean="0"/>
              <a:t>评测成绩：</a:t>
            </a:r>
            <a:r>
              <a:rPr kumimoji="1" lang="en-US" altLang="zh-CN" dirty="0" smtClean="0"/>
              <a:t>0.75998</a:t>
            </a:r>
          </a:p>
          <a:p>
            <a:r>
              <a:rPr kumimoji="1" lang="zh-CN" altLang="en-US" dirty="0" smtClean="0"/>
              <a:t>运行时间：≈</a:t>
            </a:r>
            <a:r>
              <a:rPr kumimoji="1" lang="en-US" altLang="zh-CN" dirty="0" smtClean="0"/>
              <a:t>1s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527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问题描述</a:t>
            </a:r>
            <a:endParaRPr kumimoji="1" lang="en-US" altLang="zh-CN" dirty="0" smtClean="0"/>
          </a:p>
          <a:p>
            <a:pPr marL="342900" indent="-342900">
              <a:buFont typeface="Arial"/>
              <a:buChar char="•"/>
            </a:pPr>
            <a:r>
              <a:rPr kumimoji="1" lang="en-US" altLang="zh-CN" dirty="0" err="1" smtClean="0"/>
              <a:t>Grabcut</a:t>
            </a:r>
            <a:endParaRPr kumimoji="1" lang="en-US" altLang="zh-CN" dirty="0" smtClean="0"/>
          </a:p>
          <a:p>
            <a:pPr marL="342900" indent="-342900">
              <a:buFont typeface="Arial"/>
              <a:buChar char="•"/>
            </a:pPr>
            <a:r>
              <a:rPr kumimoji="1" lang="en-US" altLang="zh-CN" dirty="0" smtClean="0"/>
              <a:t>Auto-</a:t>
            </a:r>
            <a:r>
              <a:rPr kumimoji="1" lang="en-US" altLang="zh-CN" dirty="0" err="1" smtClean="0"/>
              <a:t>Grabcut</a:t>
            </a:r>
            <a:endParaRPr kumimoji="1" lang="en-US" altLang="zh-CN" dirty="0" smtClean="0"/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结果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799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问题描述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1" y="1752600"/>
            <a:ext cx="4722942" cy="4373563"/>
          </a:xfrm>
        </p:spPr>
        <p:txBody>
          <a:bodyPr/>
          <a:lstStyle/>
          <a:p>
            <a:r>
              <a:rPr kumimoji="1" lang="zh-CN" altLang="en-US" dirty="0" smtClean="0"/>
              <a:t>输入：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	</a:t>
            </a:r>
            <a:r>
              <a:rPr kumimoji="1" lang="zh-CN" altLang="en-US" dirty="0" smtClean="0"/>
              <a:t>一张图片</a:t>
            </a:r>
            <a:endParaRPr kumimoji="1" lang="en-US" altLang="zh-CN" dirty="0" smtClean="0"/>
          </a:p>
          <a:p>
            <a:r>
              <a:rPr kumimoji="1" lang="zh-CN" altLang="en-US" dirty="0" smtClean="0"/>
              <a:t>输出：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一张图片</a:t>
            </a:r>
            <a:endParaRPr kumimoji="1" lang="en-US" altLang="zh-CN" dirty="0" smtClean="0"/>
          </a:p>
          <a:p>
            <a:r>
              <a:rPr kumimoji="1" lang="zh-CN" altLang="en-US" dirty="0" smtClean="0"/>
              <a:t>要求：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黑色区域为人物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白色区域为背景（前景）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评分标准：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>
                <a:latin typeface="Arial"/>
                <a:cs typeface="Arial"/>
              </a:rPr>
              <a:t>∩</a:t>
            </a:r>
            <a:r>
              <a:rPr kumimoji="1" lang="zh-CN" altLang="en-US" dirty="0" smtClean="0">
                <a:latin typeface="Arial"/>
                <a:cs typeface="Arial"/>
              </a:rPr>
              <a:t>/</a:t>
            </a:r>
            <a:r>
              <a:rPr kumimoji="1" lang="en-US" altLang="zh-CN" dirty="0" smtClean="0">
                <a:latin typeface="Arial"/>
                <a:cs typeface="Arial"/>
              </a:rPr>
              <a:t>∪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 rotWithShape="1">
          <a:blip r:embed="rId2"/>
          <a:srcRect l="374" r="499"/>
          <a:stretch/>
        </p:blipFill>
        <p:spPr>
          <a:xfrm>
            <a:off x="5180142" y="1524318"/>
            <a:ext cx="3490407" cy="491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66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Grabcut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752600"/>
            <a:ext cx="4342930" cy="4373563"/>
          </a:xfrm>
        </p:spPr>
        <p:txBody>
          <a:bodyPr/>
          <a:lstStyle/>
          <a:p>
            <a:r>
              <a:rPr kumimoji="1" lang="zh-CN" altLang="en-US" dirty="0" smtClean="0"/>
              <a:t>给定一张图片，用户选取一个矩形框出前景所在位置。并在人物区域勾勒几笔，背景区域勾勒几笔。</a:t>
            </a:r>
            <a:r>
              <a:rPr kumimoji="1" lang="zh-CN" altLang="zh-CN" dirty="0"/>
              <a:t>（</a:t>
            </a:r>
            <a:r>
              <a:rPr kumimoji="1" lang="zh-CN" altLang="en-US" dirty="0" smtClean="0"/>
              <a:t>可选</a:t>
            </a:r>
            <a:r>
              <a:rPr kumimoji="1" lang="zh-CN" altLang="zh-CN" dirty="0"/>
              <a:t>）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Grabcut</a:t>
            </a:r>
            <a:r>
              <a:rPr kumimoji="1" lang="zh-CN" altLang="en-US" dirty="0" smtClean="0"/>
              <a:t>能够自动将图片分割成前景和背景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b="0" dirty="0" smtClean="0"/>
              <a:t>优点：效果拔群，直观，交互式</a:t>
            </a:r>
            <a:endParaRPr kumimoji="1" lang="en-US" altLang="zh-CN" b="0" dirty="0" smtClean="0"/>
          </a:p>
          <a:p>
            <a:r>
              <a:rPr kumimoji="1" lang="zh-CN" altLang="en-US" b="0" dirty="0" smtClean="0"/>
              <a:t>缺点：交互式（需要人工介入）</a:t>
            </a:r>
            <a:endParaRPr kumimoji="1" lang="en-US" altLang="zh-CN" b="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139" y="964809"/>
            <a:ext cx="3657600" cy="1575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39" y="2540390"/>
            <a:ext cx="3657600" cy="26593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75817" y="5268027"/>
            <a:ext cx="290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 smtClean="0"/>
              <a:t>Carsten</a:t>
            </a:r>
            <a:r>
              <a:rPr kumimoji="1" lang="en-US" altLang="zh-CN" dirty="0" smtClean="0"/>
              <a:t> </a:t>
            </a:r>
            <a:r>
              <a:rPr kumimoji="1" lang="en-US" altLang="zh-CN" dirty="0" err="1"/>
              <a:t>Rother</a:t>
            </a:r>
            <a:r>
              <a:rPr kumimoji="1" lang="en-US" altLang="zh-CN" dirty="0"/>
              <a:t> et. al. SIGGRAPH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2004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376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Auto-</a:t>
            </a:r>
            <a:r>
              <a:rPr kumimoji="1" lang="en-US" altLang="zh-CN" dirty="0" err="1"/>
              <a:t>grabcut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OpenCV</a:t>
            </a:r>
            <a:r>
              <a:rPr kumimoji="1" lang="zh-CN" altLang="en-US" dirty="0" smtClean="0"/>
              <a:t>实现的</a:t>
            </a:r>
            <a:r>
              <a:rPr kumimoji="1" lang="en-US" altLang="zh-CN" dirty="0" err="1" smtClean="0"/>
              <a:t>Gradcut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Mask</a:t>
            </a:r>
            <a:r>
              <a:rPr kumimoji="1" lang="zh-CN" altLang="en-US" dirty="0" smtClean="0"/>
              <a:t>支持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种选项：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一定为前景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一定为背景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可能为前景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可能为背景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我们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方法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自动为人物创建外包盒（外包盒外一定为背景）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计算出每个像素为</a:t>
            </a:r>
            <a:r>
              <a:rPr kumimoji="1" lang="zh-CN" altLang="en-US" dirty="0"/>
              <a:t>前景或者背景的</a:t>
            </a:r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，</a:t>
            </a:r>
            <a:r>
              <a:rPr kumimoji="1" lang="zh-CN" altLang="en-US" dirty="0" smtClean="0"/>
              <a:t>生成</a:t>
            </a:r>
            <a:r>
              <a:rPr kumimoji="1" lang="en-US" altLang="zh-CN" dirty="0" smtClean="0"/>
              <a:t>Mask</a:t>
            </a:r>
            <a:r>
              <a:rPr kumimoji="1" lang="zh-CN" altLang="en-US" dirty="0" smtClean="0"/>
              <a:t>送入</a:t>
            </a:r>
            <a:r>
              <a:rPr kumimoji="1" lang="en-US" altLang="zh-CN" dirty="0" err="1" smtClean="0"/>
              <a:t>Grabcut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45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Pipeline</a:t>
            </a:r>
            <a:endParaRPr kumimoji="1" lang="zh-CN" altLang="en-US" dirty="0"/>
          </a:p>
        </p:txBody>
      </p:sp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1683299" y="1949050"/>
            <a:ext cx="3626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5" idx="3"/>
            <a:endCxn id="12" idx="1"/>
          </p:cNvCxnSpPr>
          <p:nvPr/>
        </p:nvCxnSpPr>
        <p:spPr>
          <a:xfrm flipV="1">
            <a:off x="3417535" y="1945499"/>
            <a:ext cx="340730" cy="35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2" idx="3"/>
            <a:endCxn id="9" idx="1"/>
          </p:cNvCxnSpPr>
          <p:nvPr/>
        </p:nvCxnSpPr>
        <p:spPr>
          <a:xfrm>
            <a:off x="5129865" y="1945499"/>
            <a:ext cx="3371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467012" y="4464770"/>
            <a:ext cx="1371600" cy="5486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放</a:t>
            </a:r>
            <a:r>
              <a:rPr kumimoji="1" lang="zh-CN" altLang="en-US" dirty="0" smtClean="0"/>
              <a:t>大</a:t>
            </a:r>
            <a:endParaRPr kumimoji="1"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246509" y="4457463"/>
            <a:ext cx="1371600" cy="5486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模糊</a:t>
            </a:r>
          </a:p>
          <a:p>
            <a:pPr algn="ctr"/>
            <a:r>
              <a:rPr kumimoji="1" lang="zh-CN" altLang="en-US" dirty="0" smtClean="0"/>
              <a:t>输出图片</a:t>
            </a:r>
            <a:endParaRPr kumimoji="1" lang="zh-CN" altLang="en-US" dirty="0"/>
          </a:p>
        </p:txBody>
      </p:sp>
      <p:cxnSp>
        <p:nvCxnSpPr>
          <p:cNvPr id="23" name="直线箭头连接符 22"/>
          <p:cNvCxnSpPr>
            <a:stCxn id="20" idx="3"/>
            <a:endCxn id="21" idx="1"/>
          </p:cNvCxnSpPr>
          <p:nvPr/>
        </p:nvCxnSpPr>
        <p:spPr>
          <a:xfrm flipV="1">
            <a:off x="6838612" y="4731783"/>
            <a:ext cx="407897" cy="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组 73"/>
          <p:cNvGrpSpPr/>
          <p:nvPr/>
        </p:nvGrpSpPr>
        <p:grpSpPr>
          <a:xfrm>
            <a:off x="311699" y="1674730"/>
            <a:ext cx="1371600" cy="2045432"/>
            <a:chOff x="311699" y="1674730"/>
            <a:chExt cx="1371600" cy="2045432"/>
          </a:xfrm>
        </p:grpSpPr>
        <p:sp>
          <p:nvSpPr>
            <p:cNvPr id="4" name="矩形 3"/>
            <p:cNvSpPr/>
            <p:nvPr/>
          </p:nvSpPr>
          <p:spPr>
            <a:xfrm>
              <a:off x="311699" y="1674730"/>
              <a:ext cx="1371600" cy="5486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输入图片</a:t>
              </a:r>
              <a:endParaRPr kumimoji="1" lang="zh-CN" altLang="en-US" dirty="0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699" y="2348562"/>
              <a:ext cx="1371600" cy="1371600"/>
            </a:xfrm>
            <a:prstGeom prst="rect">
              <a:avLst/>
            </a:prstGeom>
          </p:spPr>
        </p:pic>
      </p:grpSp>
      <p:grpSp>
        <p:nvGrpSpPr>
          <p:cNvPr id="73" name="组 72"/>
          <p:cNvGrpSpPr/>
          <p:nvPr/>
        </p:nvGrpSpPr>
        <p:grpSpPr>
          <a:xfrm>
            <a:off x="2045935" y="1674730"/>
            <a:ext cx="1371600" cy="2045432"/>
            <a:chOff x="2045935" y="1674730"/>
            <a:chExt cx="1371600" cy="2045432"/>
          </a:xfrm>
        </p:grpSpPr>
        <p:sp>
          <p:nvSpPr>
            <p:cNvPr id="5" name="矩形 4"/>
            <p:cNvSpPr/>
            <p:nvPr/>
          </p:nvSpPr>
          <p:spPr>
            <a:xfrm>
              <a:off x="2045935" y="1674730"/>
              <a:ext cx="1371600" cy="5486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预测</a:t>
              </a:r>
              <a:endParaRPr kumimoji="1" lang="zh-CN" altLang="en-US" dirty="0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5935" y="2348562"/>
              <a:ext cx="1371600" cy="1371600"/>
            </a:xfrm>
            <a:prstGeom prst="rect">
              <a:avLst/>
            </a:prstGeom>
          </p:spPr>
        </p:pic>
      </p:grpSp>
      <p:grpSp>
        <p:nvGrpSpPr>
          <p:cNvPr id="76" name="组 75"/>
          <p:cNvGrpSpPr/>
          <p:nvPr/>
        </p:nvGrpSpPr>
        <p:grpSpPr>
          <a:xfrm>
            <a:off x="5467012" y="1671179"/>
            <a:ext cx="1371600" cy="1772067"/>
            <a:chOff x="5748950" y="1687430"/>
            <a:chExt cx="1371600" cy="1772067"/>
          </a:xfrm>
        </p:grpSpPr>
        <p:sp>
          <p:nvSpPr>
            <p:cNvPr id="9" name="矩形 8"/>
            <p:cNvSpPr/>
            <p:nvPr/>
          </p:nvSpPr>
          <p:spPr>
            <a:xfrm>
              <a:off x="5748950" y="1687430"/>
              <a:ext cx="1371600" cy="5486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模糊</a:t>
              </a:r>
              <a:endParaRPr kumimoji="1" lang="zh-CN" altLang="en-US" dirty="0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9162" y="2362217"/>
              <a:ext cx="1097280" cy="1097280"/>
            </a:xfrm>
            <a:prstGeom prst="rect">
              <a:avLst/>
            </a:prstGeom>
          </p:spPr>
        </p:pic>
      </p:grpSp>
      <p:grpSp>
        <p:nvGrpSpPr>
          <p:cNvPr id="77" name="组 76"/>
          <p:cNvGrpSpPr/>
          <p:nvPr/>
        </p:nvGrpSpPr>
        <p:grpSpPr>
          <a:xfrm>
            <a:off x="7246509" y="1671179"/>
            <a:ext cx="1371600" cy="1772067"/>
            <a:chOff x="7462422" y="1687430"/>
            <a:chExt cx="1371600" cy="1772067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1665" y="2362217"/>
              <a:ext cx="1097280" cy="109728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7462422" y="1687430"/>
              <a:ext cx="1371600" cy="5486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轮廓</a:t>
              </a:r>
              <a:endParaRPr kumimoji="1" lang="zh-CN" altLang="en-US" dirty="0"/>
            </a:p>
          </p:txBody>
        </p:sp>
      </p:grpSp>
      <p:cxnSp>
        <p:nvCxnSpPr>
          <p:cNvPr id="31" name="肘形连接符 30"/>
          <p:cNvCxnSpPr>
            <a:stCxn id="9" idx="3"/>
            <a:endCxn id="29" idx="1"/>
          </p:cNvCxnSpPr>
          <p:nvPr/>
        </p:nvCxnSpPr>
        <p:spPr>
          <a:xfrm>
            <a:off x="6838612" y="1945499"/>
            <a:ext cx="407897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311699" y="4457463"/>
            <a:ext cx="1371600" cy="1869173"/>
            <a:chOff x="311699" y="4457463"/>
            <a:chExt cx="1371600" cy="1869173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" y="5229356"/>
              <a:ext cx="1097280" cy="1097280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311699" y="4457463"/>
              <a:ext cx="1371600" cy="5486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外包盒</a:t>
              </a:r>
              <a:endParaRPr kumimoji="1" lang="zh-CN" altLang="en-US" dirty="0"/>
            </a:p>
          </p:txBody>
        </p:sp>
      </p:grpSp>
      <p:grpSp>
        <p:nvGrpSpPr>
          <p:cNvPr id="75" name="组 74"/>
          <p:cNvGrpSpPr/>
          <p:nvPr/>
        </p:nvGrpSpPr>
        <p:grpSpPr>
          <a:xfrm>
            <a:off x="3758265" y="1671179"/>
            <a:ext cx="1371600" cy="2141017"/>
            <a:chOff x="3935786" y="1674730"/>
            <a:chExt cx="1371600" cy="2141017"/>
          </a:xfrm>
        </p:grpSpPr>
        <p:sp>
          <p:nvSpPr>
            <p:cNvPr id="12" name="矩形 11"/>
            <p:cNvSpPr/>
            <p:nvPr/>
          </p:nvSpPr>
          <p:spPr>
            <a:xfrm>
              <a:off x="3935786" y="1674730"/>
              <a:ext cx="1371600" cy="5486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缩图</a:t>
              </a:r>
              <a:endParaRPr kumimoji="1" lang="zh-CN" altLang="en-US" dirty="0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8910" y="2335862"/>
              <a:ext cx="1097280" cy="1097280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935786" y="3446415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480</a:t>
              </a:r>
              <a:r>
                <a:rPr kumimoji="1" lang="zh-CN" altLang="en-US" dirty="0" smtClean="0"/>
                <a:t>*</a:t>
              </a:r>
              <a:r>
                <a:rPr kumimoji="1" lang="en-US" altLang="zh-CN" dirty="0" smtClean="0"/>
                <a:t>480</a:t>
              </a:r>
              <a:endParaRPr kumimoji="1" lang="zh-CN" altLang="en-US" dirty="0"/>
            </a:p>
          </p:txBody>
        </p:sp>
      </p:grpSp>
      <p:grpSp>
        <p:nvGrpSpPr>
          <p:cNvPr id="82" name="组 81"/>
          <p:cNvGrpSpPr/>
          <p:nvPr/>
        </p:nvGrpSpPr>
        <p:grpSpPr>
          <a:xfrm>
            <a:off x="2045935" y="4457463"/>
            <a:ext cx="1371600" cy="1869173"/>
            <a:chOff x="2045935" y="4457463"/>
            <a:chExt cx="1371600" cy="1869173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96144" y="5229356"/>
              <a:ext cx="1097280" cy="1097280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2045935" y="4457463"/>
              <a:ext cx="1371600" cy="5486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mask</a:t>
              </a:r>
              <a:endParaRPr kumimoji="1" lang="zh-CN" altLang="en-US" dirty="0"/>
            </a:p>
          </p:txBody>
        </p:sp>
      </p:grpSp>
      <p:cxnSp>
        <p:nvCxnSpPr>
          <p:cNvPr id="47" name="直线箭头连接符 46"/>
          <p:cNvCxnSpPr>
            <a:stCxn id="36" idx="3"/>
            <a:endCxn id="45" idx="1"/>
          </p:cNvCxnSpPr>
          <p:nvPr/>
        </p:nvCxnSpPr>
        <p:spPr>
          <a:xfrm>
            <a:off x="1683299" y="4731783"/>
            <a:ext cx="3626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29" idx="3"/>
            <a:endCxn id="36" idx="1"/>
          </p:cNvCxnSpPr>
          <p:nvPr/>
        </p:nvCxnSpPr>
        <p:spPr>
          <a:xfrm flipH="1">
            <a:off x="311699" y="1945499"/>
            <a:ext cx="8306410" cy="2786284"/>
          </a:xfrm>
          <a:prstGeom prst="bentConnector5">
            <a:avLst>
              <a:gd name="adj1" fmla="val -2752"/>
              <a:gd name="adj2" fmla="val 75483"/>
              <a:gd name="adj3" fmla="val 10275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3758265" y="4464770"/>
            <a:ext cx="1371600" cy="5486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grabcut</a:t>
            </a:r>
            <a:endParaRPr kumimoji="1" lang="zh-CN" altLang="en-US" dirty="0"/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1389" y="5229356"/>
            <a:ext cx="1097280" cy="1097280"/>
          </a:xfrm>
          <a:prstGeom prst="rect">
            <a:avLst/>
          </a:prstGeom>
        </p:spPr>
      </p:pic>
      <p:cxnSp>
        <p:nvCxnSpPr>
          <p:cNvPr id="94" name="直线箭头连接符 93"/>
          <p:cNvCxnSpPr>
            <a:stCxn id="45" idx="3"/>
            <a:endCxn id="83" idx="1"/>
          </p:cNvCxnSpPr>
          <p:nvPr/>
        </p:nvCxnSpPr>
        <p:spPr>
          <a:xfrm>
            <a:off x="3417535" y="4731783"/>
            <a:ext cx="340730" cy="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图片 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7012" y="5229356"/>
            <a:ext cx="1371600" cy="1371600"/>
          </a:xfrm>
          <a:prstGeom prst="rect">
            <a:avLst/>
          </a:prstGeom>
        </p:spPr>
      </p:pic>
      <p:cxnSp>
        <p:nvCxnSpPr>
          <p:cNvPr id="97" name="直线箭头连接符 96"/>
          <p:cNvCxnSpPr>
            <a:stCxn id="83" idx="3"/>
            <a:endCxn id="20" idx="1"/>
          </p:cNvCxnSpPr>
          <p:nvPr/>
        </p:nvCxnSpPr>
        <p:spPr>
          <a:xfrm>
            <a:off x="5129865" y="4739090"/>
            <a:ext cx="3371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图片 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6509" y="5229356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9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学习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38132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学习：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	</a:t>
            </a:r>
            <a:r>
              <a:rPr kumimoji="1" lang="zh-CN" altLang="en-US" dirty="0" smtClean="0"/>
              <a:t>将像素映射到高维空间</a:t>
            </a:r>
            <a:endParaRPr kumimoji="1" lang="en-US" altLang="zh-CN" dirty="0" smtClean="0"/>
          </a:p>
          <a:p>
            <a:r>
              <a:rPr kumimoji="1" lang="en-US" altLang="zh-CN" dirty="0" smtClean="0"/>
              <a:t>	</a:t>
            </a:r>
            <a:r>
              <a:rPr kumimoji="1" lang="zh-CN" altLang="en-US" dirty="0" smtClean="0"/>
              <a:t>像素点为</a:t>
            </a:r>
            <a:r>
              <a:rPr kumimoji="1" lang="zh-CN" altLang="en-US" dirty="0"/>
              <a:t>人物</a:t>
            </a:r>
            <a:endParaRPr kumimoji="1" lang="en-US" altLang="zh-CN" dirty="0"/>
          </a:p>
          <a:p>
            <a:r>
              <a:rPr kumimoji="1" lang="en-US" altLang="zh-CN" dirty="0" smtClean="0"/>
              <a:t>	</a:t>
            </a:r>
            <a:r>
              <a:rPr kumimoji="1" lang="zh-CN" altLang="en-US" dirty="0" smtClean="0"/>
              <a:t>像素点为</a:t>
            </a:r>
            <a:r>
              <a:rPr kumimoji="1" lang="zh-CN" altLang="en-US" dirty="0" smtClean="0"/>
              <a:t>背景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	</a:t>
            </a:r>
            <a:r>
              <a:rPr kumimoji="1" lang="zh-CN" altLang="en-US" dirty="0" smtClean="0"/>
              <a:t>预测</a:t>
            </a:r>
            <a:r>
              <a:rPr kumimoji="1" lang="zh-CN" altLang="en-US" dirty="0" smtClean="0"/>
              <a:t>函数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预测：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	</a:t>
            </a:r>
            <a:r>
              <a:rPr kumimoji="1" lang="zh-CN" altLang="en-US" dirty="0"/>
              <a:t>将像素映射</a:t>
            </a:r>
            <a:r>
              <a:rPr kumimoji="1" lang="zh-CN" altLang="en-US" dirty="0" smtClean="0"/>
              <a:t>到高维空间</a:t>
            </a:r>
            <a:endParaRPr kumimoji="1" lang="en-US" altLang="zh-CN" dirty="0"/>
          </a:p>
          <a:p>
            <a:r>
              <a:rPr kumimoji="1" lang="en-US" altLang="zh-CN" dirty="0" smtClean="0"/>
              <a:t>	</a:t>
            </a:r>
            <a:r>
              <a:rPr kumimoji="1" lang="zh-CN" altLang="en-US" dirty="0" smtClean="0"/>
              <a:t>传入预测</a:t>
            </a:r>
            <a:r>
              <a:rPr kumimoji="1" lang="zh-CN" altLang="en-US" dirty="0" smtClean="0"/>
              <a:t>函数，获得预测值</a:t>
            </a:r>
            <a:r>
              <a:rPr kumimoji="1" lang="en-US" altLang="zh-CN" dirty="0" smtClean="0"/>
              <a:t>0~1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注：</a:t>
            </a:r>
            <a:r>
              <a:rPr kumimoji="1" lang="en-US" altLang="zh-CN" dirty="0" err="1" smtClean="0"/>
              <a:t>x</a:t>
            </a:r>
            <a:r>
              <a:rPr kumimoji="1" lang="en-US" altLang="zh-CN" dirty="0" err="1"/>
              <a:t>,y</a:t>
            </a:r>
            <a:r>
              <a:rPr kumimoji="1" lang="zh-CN" altLang="zh-CN" dirty="0"/>
              <a:t> </a:t>
            </a:r>
            <a:r>
              <a:rPr kumimoji="1" lang="en-US" altLang="zh-CN" dirty="0"/>
              <a:t>: </a:t>
            </a:r>
            <a:r>
              <a:rPr kumimoji="1" lang="zh-CN" altLang="en-US" dirty="0"/>
              <a:t>像素在图像中的</a:t>
            </a:r>
            <a:r>
              <a:rPr kumimoji="1" lang="zh-CN" altLang="en-US" dirty="0" smtClean="0"/>
              <a:t>位置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c1</a:t>
            </a:r>
            <a:r>
              <a:rPr kumimoji="1" lang="en-US" altLang="zh-CN" dirty="0"/>
              <a:t>, c2, c3 : </a:t>
            </a:r>
            <a:r>
              <a:rPr kumimoji="1" lang="zh-CN" altLang="en-US" dirty="0"/>
              <a:t>像素在色彩空间的</a:t>
            </a:r>
            <a:r>
              <a:rPr kumimoji="1" lang="zh-CN" altLang="en-US" dirty="0" smtClean="0"/>
              <a:t>分量</a:t>
            </a:r>
            <a:endParaRPr kumimoji="1" lang="en-US" altLang="zh-CN" dirty="0"/>
          </a:p>
          <a:p>
            <a:endParaRPr kumimoji="1"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023116"/>
              </p:ext>
            </p:extLst>
          </p:nvPr>
        </p:nvGraphicFramePr>
        <p:xfrm>
          <a:off x="3040501" y="2486832"/>
          <a:ext cx="10763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公式" r:id="rId3" imgW="508000" imgH="203200" progId="Equation.3">
                  <p:embed/>
                </p:oleObj>
              </mc:Choice>
              <mc:Fallback>
                <p:oleObj name="公式" r:id="rId3" imgW="508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0501" y="2486832"/>
                        <a:ext cx="1076325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003647"/>
              </p:ext>
            </p:extLst>
          </p:nvPr>
        </p:nvGraphicFramePr>
        <p:xfrm>
          <a:off x="3040501" y="2879450"/>
          <a:ext cx="10763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公式" r:id="rId5" imgW="508000" imgH="203200" progId="Equation.3">
                  <p:embed/>
                </p:oleObj>
              </mc:Choice>
              <mc:Fallback>
                <p:oleObj name="公式" r:id="rId5" imgW="508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0501" y="2879450"/>
                        <a:ext cx="1076325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134637"/>
              </p:ext>
            </p:extLst>
          </p:nvPr>
        </p:nvGraphicFramePr>
        <p:xfrm>
          <a:off x="1403265" y="3244751"/>
          <a:ext cx="11303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公式" r:id="rId7" imgW="533400" imgH="203200" progId="Equation.3">
                  <p:embed/>
                </p:oleObj>
              </mc:Choice>
              <mc:Fallback>
                <p:oleObj name="公式" r:id="rId7" imgW="533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3265" y="3244751"/>
                        <a:ext cx="113030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460248"/>
              </p:ext>
            </p:extLst>
          </p:nvPr>
        </p:nvGraphicFramePr>
        <p:xfrm>
          <a:off x="2642808" y="3459857"/>
          <a:ext cx="30146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公式" r:id="rId9" imgW="1422400" imgH="419100" progId="Equation.3">
                  <p:embed/>
                </p:oleObj>
              </mc:Choice>
              <mc:Fallback>
                <p:oleObj name="公式" r:id="rId9" imgW="1422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42808" y="3459857"/>
                        <a:ext cx="3014663" cy="887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406471"/>
              </p:ext>
            </p:extLst>
          </p:nvPr>
        </p:nvGraphicFramePr>
        <p:xfrm>
          <a:off x="4116826" y="2030277"/>
          <a:ext cx="24765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公式" r:id="rId11" imgW="1168400" imgH="241300" progId="Equation.3">
                  <p:embed/>
                </p:oleObj>
              </mc:Choice>
              <mc:Fallback>
                <p:oleObj name="公式" r:id="rId11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16826" y="2030277"/>
                        <a:ext cx="2476500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882967"/>
              </p:ext>
            </p:extLst>
          </p:nvPr>
        </p:nvGraphicFramePr>
        <p:xfrm>
          <a:off x="4116826" y="4794020"/>
          <a:ext cx="24765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公式" r:id="rId13" imgW="1168400" imgH="241300" progId="Equation.3">
                  <p:embed/>
                </p:oleObj>
              </mc:Choice>
              <mc:Fallback>
                <p:oleObj name="公式" r:id="rId13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16826" y="4794020"/>
                        <a:ext cx="2476500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335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结果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7200" y="60948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输入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296500" y="60948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预测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248400" y="60948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输出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1437"/>
            <a:ext cx="2743200" cy="4114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500" y="1761437"/>
            <a:ext cx="2743200" cy="4114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090" y="1761437"/>
            <a:ext cx="274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4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结果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57200" y="486597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输入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296500" y="486597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预测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48400" y="486597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输出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5288"/>
            <a:ext cx="2743200" cy="26867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216" y="1925288"/>
            <a:ext cx="2743200" cy="268672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927" y="1925288"/>
            <a:ext cx="2743200" cy="26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3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基本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基本.thmx</Template>
  <TotalTime>340</TotalTime>
  <Words>150</Words>
  <Application>Microsoft Macintosh PowerPoint</Application>
  <PresentationFormat>全屏显示(4:3)</PresentationFormat>
  <Paragraphs>74</Paragraphs>
  <Slides>11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基本</vt:lpstr>
      <vt:lpstr>公式</vt:lpstr>
      <vt:lpstr>Microsoft 公式</vt:lpstr>
      <vt:lpstr>慧眼识人</vt:lpstr>
      <vt:lpstr>outline</vt:lpstr>
      <vt:lpstr>问题描述</vt:lpstr>
      <vt:lpstr>Grabcut</vt:lpstr>
      <vt:lpstr>Auto-grabcut</vt:lpstr>
      <vt:lpstr>Pipeline</vt:lpstr>
      <vt:lpstr>学习&amp;预测</vt:lpstr>
      <vt:lpstr>结果</vt:lpstr>
      <vt:lpstr>结果</vt:lpstr>
      <vt:lpstr>结果</vt:lpstr>
      <vt:lpstr>结果</vt:lpstr>
    </vt:vector>
  </TitlesOfParts>
  <Company>GMU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慧眼识人</dc:title>
  <dc:creator>Zhonghua Xi</dc:creator>
  <cp:lastModifiedBy>Zhonghua Xi</cp:lastModifiedBy>
  <cp:revision>21</cp:revision>
  <dcterms:created xsi:type="dcterms:W3CDTF">2013-09-27T01:41:11Z</dcterms:created>
  <dcterms:modified xsi:type="dcterms:W3CDTF">2013-09-27T14:02:51Z</dcterms:modified>
</cp:coreProperties>
</file>